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8.5-->
<p:presentation xmlns:r="http://schemas.openxmlformats.org/officeDocument/2006/relationships" xmlns:a="http://schemas.openxmlformats.org/drawingml/2006/main" xmlns:p="http://schemas.openxmlformats.org/presentationml/2006/main" saveSubsetFonts="1">
  <p:sldMasterIdLst>
    <p:sldMasterId id="2147483677" r:id="rId2"/>
  </p:sldMasterIdLst>
  <p:sldIdLst>
    <p:sldId id="256" r:id="rId3"/>
    <p:sldId id="257" r:id="rId4"/>
    <p:sldId id="258" r:id="rId5"/>
    <p:sldId id="261" r:id="rId6"/>
    <p:sldId id="262" r:id="rId7"/>
    <p:sldId id="263" r:id="rId8"/>
    <p:sldId id="264" r:id="rId9"/>
    <p:sldId id="268" r:id="rId10"/>
    <p:sldId id="265" r:id="rId11"/>
    <p:sldId id="266" r:id="rId12"/>
    <p:sldId id="267" r:id="rId13"/>
    <p:sldId id="259" r:id="rId14"/>
    <p:sldId id="260" r:id="rId15"/>
  </p:sldIdLst>
  <p:sldSz cx="12192000" cy="6858000"/>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p="http://schemas.openxmlformats.org/presentationml/2006/main">
  <p:cmAuthor id="1" name="Schlosser, Janelle" initials="SJ" lastIdx="0" clrIdx="0">
    <p:extLst>
      <p:ext uri="{19B8F6BF-5375-455C-9EA6-DF929625EA0E}">
        <p15:presenceInfo xmlns:p15="http://schemas.microsoft.com/office/powerpoint/2012/main" userId="S::Janelle.Schlosser@zywave.com::752582b1-7b62-4b73-a3e1-1972c2e64da3" providerId="AD"/>
      </p:ext>
    </p:extLst>
  </p:cmAuthor>
  <p:cmAuthor id="2" name="Smith, Charlotte" initials="SC" lastIdx="0" clrIdx="1">
    <p:extLst>
      <p:ext uri="{19B8F6BF-5375-455C-9EA6-DF929625EA0E}">
        <p15:presenceInfo xmlns:p15="http://schemas.microsoft.com/office/powerpoint/2012/main" userId="S-1-5-21-3690945654-1931080963-2191028220-469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84F"/>
    <a:srgbClr val="2E5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tags" Target="tags/tag1.xml" /><Relationship Id="rId17" Type="http://schemas.openxmlformats.org/officeDocument/2006/relationships/presProps" Target="presProps.xml" /><Relationship Id="rId18" Type="http://schemas.openxmlformats.org/officeDocument/2006/relationships/viewProps" Target="viewProps.xml" /><Relationship Id="rId19" Type="http://schemas.openxmlformats.org/officeDocument/2006/relationships/theme" Target="theme/theme1.xml" /><Relationship Id="rId2" Type="http://schemas.openxmlformats.org/officeDocument/2006/relationships/slideMaster" Target="slideMasters/slideMaster1.xml" /><Relationship Id="rId20" Type="http://schemas.openxmlformats.org/officeDocument/2006/relationships/tableStyles" Target="tableStyles.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showMasterSp="0" type="title" preserve="1">
  <p:cSld name="Title Slide">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ctrTitle"/>
          </p:nvPr>
        </p:nvSpPr>
        <p:spPr>
          <a:xfrm>
            <a:off x="677334" y="3776131"/>
            <a:ext cx="6036364" cy="1646302"/>
          </a:xfrm>
        </p:spPr>
        <p:txBody>
          <a:bodyPr anchor="b">
            <a:noAutofit/>
          </a:bodyPr>
          <a:lstStyle>
            <a:lvl1pPr algn="ctr">
              <a:defRPr sz="54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823727" y="5492913"/>
            <a:ext cx="7766936" cy="365126"/>
          </a:xfrm>
        </p:spPr>
        <p:txBody>
          <a:bodyPr anchor="t"/>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BB0FD94-20C4-4258-8BAF-DD7306DF8A62}"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CC24D-F31D-4E83-867C-F0604A243488}" type="slidenum">
              <a:rPr lang="en-US" smtClean="0"/>
              <a:t>‹#›</a:t>
            </a:fld>
            <a:endParaRPr lang="en-US"/>
          </a:p>
        </p:txBody>
      </p:sp>
    </p:spTree>
    <p:extLst>
      <p:ext uri="{BB962C8B-B14F-4D97-AF65-F5344CB8AC3E}">
        <p14:creationId xmlns:p14="http://schemas.microsoft.com/office/powerpoint/2010/main" val="4188758954"/>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8BB0FD94-20C4-4258-8BAF-DD7306DF8A62}"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1CC24D-F31D-4E83-867C-F0604A243488}" type="slidenum">
              <a:rPr lang="en-US" smtClean="0"/>
              <a:t>‹#›</a:t>
            </a:fld>
            <a:endParaRPr lang="en-US"/>
          </a:p>
        </p:txBody>
      </p:sp>
    </p:spTree>
    <p:extLst>
      <p:ext uri="{BB962C8B-B14F-4D97-AF65-F5344CB8AC3E}">
        <p14:creationId xmlns:p14="http://schemas.microsoft.com/office/powerpoint/2010/main" val="1695512186"/>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bg>
      <p:bgPr>
        <a:blipFill dpi="0" rotWithShape="1">
          <a:blip r:embed="rId1">
            <a:lum/>
          </a:blip>
          <a:stretch>
            <a:fillRect/>
          </a:stretch>
        </a:blipFill>
        <a:effectLst/>
      </p:bgPr>
    </p:bg>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8BB0FD94-20C4-4258-8BAF-DD7306DF8A62}"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1CC24D-F31D-4E83-867C-F0604A243488}" type="slidenum">
              <a:rPr lang="en-US" smtClean="0"/>
              <a:t>‹#›</a:t>
            </a:fld>
            <a:endParaRPr lang="en-US"/>
          </a:p>
        </p:txBody>
      </p:sp>
    </p:spTree>
    <p:extLst>
      <p:ext uri="{BB962C8B-B14F-4D97-AF65-F5344CB8AC3E}">
        <p14:creationId xmlns:p14="http://schemas.microsoft.com/office/powerpoint/2010/main" val="3984479552"/>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image" Target="../media/image1.png" /><Relationship Id="rId5"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4">
            <a:lum/>
          </a:blip>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B0FD94-20C4-4258-8BAF-DD7306DF8A62}" type="datetimeFigureOut">
              <a:rPr lang="en-US" smtClean="0"/>
              <a:t>7/6/2022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81CC24D-F31D-4E83-867C-F0604A243488}" type="slidenum">
              <a:rPr lang="en-US" smtClean="0"/>
              <a:t>‹#›</a:t>
            </a:fld>
            <a:endParaRPr lang="en-US"/>
          </a:p>
        </p:txBody>
      </p:sp>
    </p:spTree>
    <p:extLst>
      <p:ext uri="{BB962C8B-B14F-4D97-AF65-F5344CB8AC3E}">
        <p14:creationId xmlns:p14="http://schemas.microsoft.com/office/powerpoint/2010/main" val="1583053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Lst>
  <p:transition/>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7.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5.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6.jpeg"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FF4CBF3-5D28-4875-AB73-6B6BE6EF8601}"/>
              </a:ext>
            </a:extLst>
          </p:cNvPr>
          <p:cNvSpPr>
            <a:spLocks noGrp="1"/>
          </p:cNvSpPr>
          <p:nvPr>
            <p:ph type="ctrTitle"/>
          </p:nvPr>
        </p:nvSpPr>
        <p:spPr>
          <a:xfrm>
            <a:off x="677334" y="3335383"/>
            <a:ext cx="4373637" cy="2087050"/>
          </a:xfrm>
          <a:solidFill>
            <a:srgbClr val="49784F">
              <a:alpha val="60000"/>
            </a:srgbClr>
          </a:solidFill>
        </p:spPr>
        <p:txBody>
          <a:bodyPr anchor="ctr" anchorCtr="0">
            <a:normAutofit fontScale="90000"/>
          </a:bodyPr>
          <a:lstStyle/>
          <a:p>
            <a:pPr algn="l"/>
            <a:r>
              <a:rPr lang="en-US" sz="6600" b="1"/>
              <a:t>Drowsy Driving</a:t>
            </a:r>
          </a:p>
        </p:txBody>
      </p:sp>
      <p:sp>
        <p:nvSpPr>
          <p:cNvPr id="3" name="Subtitle 2">
            <a:extLst>
              <a:ext uri="{FF2B5EF4-FFF2-40B4-BE49-F238E27FC236}">
                <a16:creationId xmlns:a16="http://schemas.microsoft.com/office/drawing/2014/main" id="{E89D6495-86E1-4301-8737-03EA30C3CB8C}"/>
              </a:ext>
            </a:extLst>
          </p:cNvPr>
          <p:cNvSpPr>
            <a:spLocks noGrp="1"/>
          </p:cNvSpPr>
          <p:nvPr>
            <p:ph type="subTitle" idx="1"/>
          </p:nvPr>
        </p:nvSpPr>
        <p:spPr>
          <a:xfrm>
            <a:off x="677334" y="5492913"/>
            <a:ext cx="7766936" cy="365126"/>
          </a:xfrm>
        </p:spPr>
        <p:txBody>
          <a:bodyPr>
            <a:normAutofit lnSpcReduction="10000"/>
          </a:bodyPr>
          <a:lstStyle/>
          <a:p>
            <a:r>
              <a:rPr lang="en-US"/>
              <a:t>Provided by: Barton Insurance Group LLC</a:t>
            </a:r>
          </a:p>
        </p:txBody>
      </p:sp>
      <p:sp>
        <p:nvSpPr>
          <p:cNvPr id="4" name="TextBox 3">
            <a:extLst>
              <a:ext uri="{FF2B5EF4-FFF2-40B4-BE49-F238E27FC236}">
                <a16:creationId xmlns:a16="http://schemas.microsoft.com/office/drawing/2014/main" id="{A991C5CB-B3BA-46D4-8DC9-508E852F4DBA}"/>
              </a:ext>
            </a:extLst>
          </p:cNvPr>
          <p:cNvSpPr txBox="1"/>
          <p:nvPr/>
        </p:nvSpPr>
        <p:spPr>
          <a:xfrm>
            <a:off x="677334" y="6270171"/>
            <a:ext cx="2908663" cy="215444"/>
          </a:xfrm>
          <a:prstGeom prst="rect">
            <a:avLst/>
          </a:prstGeom>
          <a:noFill/>
        </p:spPr>
        <p:txBody>
          <a:bodyPr wrap="square" rtlCol="0">
            <a:spAutoFit/>
          </a:bodyPr>
          <a:lstStyle/>
          <a:p>
            <a:r>
              <a:rPr lang="en-US" sz="800">
                <a:solidFill>
                  <a:schemeClr val="bg1"/>
                </a:solidFill>
              </a:rPr>
              <a:t>© 2022 Zywave, Inc. All rights reserved. </a:t>
            </a:r>
          </a:p>
        </p:txBody>
      </p:sp>
    </p:spTree>
    <p:extLst>
      <p:ext uri="{BB962C8B-B14F-4D97-AF65-F5344CB8AC3E}">
        <p14:creationId xmlns:p14="http://schemas.microsoft.com/office/powerpoint/2010/main" val="924687449"/>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48C0FCC1-5220-43BF-862E-F4A784D46BBE}"/>
              </a:ext>
            </a:extLst>
          </p:cNvPr>
          <p:cNvSpPr>
            <a:spLocks noGrp="1"/>
          </p:cNvSpPr>
          <p:nvPr>
            <p:ph type="title"/>
          </p:nvPr>
        </p:nvSpPr>
        <p:spPr/>
        <p:txBody>
          <a:bodyPr/>
          <a:lstStyle/>
          <a:p>
            <a:r>
              <a:rPr lang="en-US"/>
              <a:t>Drowsy Driving Prevention</a:t>
            </a:r>
          </a:p>
        </p:txBody>
      </p:sp>
      <p:sp>
        <p:nvSpPr>
          <p:cNvPr id="3" name="Content Placeholder 2">
            <a:extLst>
              <a:ext uri="{FF2B5EF4-FFF2-40B4-BE49-F238E27FC236}">
                <a16:creationId xmlns:a16="http://schemas.microsoft.com/office/drawing/2014/main" id="{87E02FE6-FE29-4039-824A-06D42B52B696}"/>
              </a:ext>
            </a:extLst>
          </p:cNvPr>
          <p:cNvSpPr>
            <a:spLocks noGrp="1"/>
          </p:cNvSpPr>
          <p:nvPr>
            <p:ph idx="1"/>
          </p:nvPr>
        </p:nvSpPr>
        <p:spPr>
          <a:xfrm>
            <a:off x="677334" y="1270000"/>
            <a:ext cx="11133666" cy="3880773"/>
          </a:xfrm>
        </p:spPr>
        <p:txBody>
          <a:bodyPr>
            <a:noAutofit/>
          </a:bodyPr>
          <a:lstStyle/>
          <a:p>
            <a:r>
              <a:rPr lang="en-US" sz="2200"/>
              <a:t>Follow these best practices to stay alert on the road and avoid drowsy driving:</a:t>
            </a:r>
          </a:p>
          <a:p>
            <a:pPr>
              <a:buFont typeface="Wingdings" panose="05000000000000000000" pitchFamily="2" charset="2"/>
              <a:buChar char="q"/>
            </a:pPr>
            <a:r>
              <a:rPr lang="en-US" sz="2200"/>
              <a:t>Try to get between seven and nine hours of sleep each night by sticking to a consistent routine. If you are feeling overly tired during the day, snoring frequently during sleep or having difficulty falling or staying asleep at night, consult your doctor to determine whether you are experiencing a sleep disorder and require treatment.</a:t>
            </a:r>
          </a:p>
          <a:p>
            <a:pPr>
              <a:buFont typeface="Wingdings" panose="05000000000000000000" pitchFamily="2" charset="2"/>
              <a:buChar char="q"/>
            </a:pPr>
            <a:r>
              <a:rPr lang="en-US" sz="2200"/>
              <a:t>Refrain from driving while under the influence of drugs or alcohol. Check the labels on any medications or supplements you are taking to ensure these substances don’t cause sleepiness. Switch to non-drowsy alternatives as needed.</a:t>
            </a:r>
          </a:p>
          <a:p>
            <a:pPr>
              <a:buFont typeface="Wingdings" panose="05000000000000000000" pitchFamily="2" charset="2"/>
              <a:buChar char="q"/>
            </a:pPr>
            <a:r>
              <a:rPr lang="en-US" sz="2200"/>
              <a:t>Drink plenty of water and eat a healthy snack or meal prior to your driving shifts to keep yourself feeling energized.</a:t>
            </a:r>
          </a:p>
          <a:p>
            <a:pPr>
              <a:buFont typeface="Wingdings" panose="05000000000000000000" pitchFamily="2" charset="2"/>
              <a:buChar char="q"/>
            </a:pPr>
            <a:r>
              <a:rPr lang="en-US" sz="2200"/>
              <a:t>Allot for ample breaks throughout your driving shifts to limit the risk of fatigue.</a:t>
            </a:r>
          </a:p>
          <a:p>
            <a:pPr>
              <a:buFont typeface="Wingdings" panose="05000000000000000000" pitchFamily="2" charset="2"/>
              <a:buChar char="q"/>
            </a:pPr>
            <a:r>
              <a:rPr lang="en-US" sz="2200"/>
              <a:t>Talk to your supervisor about adjusting your schedule or driving with another employee if you have been feeling overly tired during or after your shifts.</a:t>
            </a:r>
          </a:p>
          <a:p>
            <a:pPr marL="0" indent="0">
              <a:buNone/>
            </a:pPr>
            <a:endParaRPr lang="en-US" sz="2200"/>
          </a:p>
        </p:txBody>
      </p:sp>
    </p:spTree>
    <p:extLst>
      <p:ext uri="{BB962C8B-B14F-4D97-AF65-F5344CB8AC3E}">
        <p14:creationId xmlns:p14="http://schemas.microsoft.com/office/powerpoint/2010/main" val="1241105987"/>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0D33A32E-CA39-48C1-8371-EADD2620896B}"/>
              </a:ext>
            </a:extLst>
          </p:cNvPr>
          <p:cNvSpPr>
            <a:spLocks noGrp="1"/>
          </p:cNvSpPr>
          <p:nvPr>
            <p:ph type="title"/>
          </p:nvPr>
        </p:nvSpPr>
        <p:spPr/>
        <p:txBody>
          <a:bodyPr/>
          <a:lstStyle/>
          <a:p>
            <a:r>
              <a:rPr lang="en-US"/>
              <a:t>Drowsy Driving Prevention (Continued)</a:t>
            </a:r>
          </a:p>
        </p:txBody>
      </p:sp>
      <p:sp>
        <p:nvSpPr>
          <p:cNvPr id="3" name="Content Placeholder 2">
            <a:extLst>
              <a:ext uri="{FF2B5EF4-FFF2-40B4-BE49-F238E27FC236}">
                <a16:creationId xmlns:a16="http://schemas.microsoft.com/office/drawing/2014/main" id="{5AAEAFFB-422D-4EE7-8712-585B594D9661}"/>
              </a:ext>
            </a:extLst>
          </p:cNvPr>
          <p:cNvSpPr>
            <a:spLocks noGrp="1"/>
          </p:cNvSpPr>
          <p:nvPr>
            <p:ph sz="half" idx="1"/>
          </p:nvPr>
        </p:nvSpPr>
        <p:spPr>
          <a:xfrm>
            <a:off x="677334" y="1714500"/>
            <a:ext cx="6466416" cy="4326861"/>
          </a:xfrm>
        </p:spPr>
        <p:txBody>
          <a:bodyPr>
            <a:noAutofit/>
          </a:bodyPr>
          <a:lstStyle/>
          <a:p>
            <a:pPr>
              <a:buFont typeface="Wingdings" panose="05000000000000000000" pitchFamily="2" charset="2"/>
              <a:buChar char="q"/>
            </a:pPr>
            <a:r>
              <a:rPr lang="en-US" sz="2200"/>
              <a:t>Don’t rely on certain “tricks” to stay awake, such as adjusting the windows, fiddling with the air conditioning or turning up the radio. These so-called tricks can end up distracting you from the road and posing additional safety hazards.</a:t>
            </a:r>
          </a:p>
          <a:p>
            <a:pPr>
              <a:buFont typeface="Wingdings" panose="05000000000000000000" pitchFamily="2" charset="2"/>
              <a:buChar char="q"/>
            </a:pPr>
            <a:r>
              <a:rPr lang="en-US" sz="2200"/>
              <a:t>Take all signs of drowsy driving seriously. If you feel sleepy or fatigued behind the wheel, pull over to a safe location and take a 15-20 minute nap. If possible, change drivers.</a:t>
            </a:r>
          </a:p>
          <a:p>
            <a:pPr>
              <a:buFont typeface="Wingdings" panose="05000000000000000000" pitchFamily="2" charset="2"/>
              <a:buChar char="q"/>
            </a:pPr>
            <a:r>
              <a:rPr lang="en-US" sz="2200"/>
              <a:t>Comply with all company policies and procedures regarding drowsy driving prevention.</a:t>
            </a:r>
          </a:p>
        </p:txBody>
      </p:sp>
      <p:pic>
        <p:nvPicPr>
          <p:cNvPr id="6" name="Content Placeholder 5">
            <a:extLst>
              <a:ext uri="{FF2B5EF4-FFF2-40B4-BE49-F238E27FC236}">
                <a16:creationId xmlns:a16="http://schemas.microsoft.com/office/drawing/2014/main" id="{B2F27B6A-3F17-4F72-90A0-CE0905A4DC1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1598" r="41199"/>
          <a:stretch>
            <a:fillRect/>
          </a:stretch>
        </p:blipFill>
        <p:spPr>
          <a:xfrm>
            <a:off x="7628082" y="1714500"/>
            <a:ext cx="3291840" cy="4654215"/>
          </a:xfrm>
          <a:prstGeom prst="rect">
            <a:avLst/>
          </a:prstGeom>
        </p:spPr>
      </p:pic>
    </p:spTree>
    <p:extLst>
      <p:ext uri="{BB962C8B-B14F-4D97-AF65-F5344CB8AC3E}">
        <p14:creationId xmlns:p14="http://schemas.microsoft.com/office/powerpoint/2010/main" val="1079979355"/>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EC5A0640-1862-4AF9-843D-219D7BC590F6}"/>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2C097973-EC40-4A50-B2D4-7F600960D29A}"/>
              </a:ext>
            </a:extLst>
          </p:cNvPr>
          <p:cNvSpPr>
            <a:spLocks noGrp="1"/>
          </p:cNvSpPr>
          <p:nvPr>
            <p:ph idx="1"/>
          </p:nvPr>
        </p:nvSpPr>
        <p:spPr/>
        <p:txBody>
          <a:bodyPr>
            <a:normAutofit/>
          </a:bodyPr>
          <a:lstStyle/>
          <a:p>
            <a:r>
              <a:rPr lang="en-US" sz="2200"/>
              <a:t>Overall, it’s evident that driving while drowsy is a major safety concern that could put you and others at risk on the road—potentially leading to serious crashes, injuries and even fatalities. </a:t>
            </a:r>
          </a:p>
          <a:p>
            <a:r>
              <a:rPr lang="en-US" sz="2200"/>
              <a:t>By having a better understanding of drowsy driving, its associated causes and ways to prevent it, you can effectively uphold safe habits behind the wheel and minimize possible accidents.</a:t>
            </a:r>
          </a:p>
          <a:p>
            <a:endParaRPr lang="en-US" sz="2200"/>
          </a:p>
        </p:txBody>
      </p:sp>
    </p:spTree>
    <p:extLst>
      <p:ext uri="{BB962C8B-B14F-4D97-AF65-F5344CB8AC3E}">
        <p14:creationId xmlns:p14="http://schemas.microsoft.com/office/powerpoint/2010/main" val="2618493332"/>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E67133BF-0A6D-4D2B-AFBE-2D84D1DD6F9E}"/>
              </a:ext>
            </a:extLst>
          </p:cNvPr>
          <p:cNvSpPr>
            <a:spLocks noGrp="1"/>
          </p:cNvSpPr>
          <p:nvPr>
            <p:ph type="title"/>
          </p:nvPr>
        </p:nvSpPr>
        <p:spPr/>
        <p:txBody>
          <a:bodyPr/>
          <a:lstStyle/>
          <a:p>
            <a:r>
              <a:rPr lang="en-US"/>
              <a:t>For More Information</a:t>
            </a:r>
          </a:p>
        </p:txBody>
      </p:sp>
      <p:sp>
        <p:nvSpPr>
          <p:cNvPr id="3" name="Content Placeholder 2">
            <a:extLst>
              <a:ext uri="{FF2B5EF4-FFF2-40B4-BE49-F238E27FC236}">
                <a16:creationId xmlns:a16="http://schemas.microsoft.com/office/drawing/2014/main" id="{3EF659BD-483B-479F-BBB8-CDC8973CF335}"/>
              </a:ext>
            </a:extLst>
          </p:cNvPr>
          <p:cNvSpPr>
            <a:spLocks noGrp="1"/>
          </p:cNvSpPr>
          <p:nvPr>
            <p:ph idx="1"/>
          </p:nvPr>
        </p:nvSpPr>
        <p:spPr/>
        <p:txBody>
          <a:bodyPr>
            <a:normAutofit/>
          </a:bodyPr>
          <a:lstStyle/>
          <a:p/>
          <a:p>
            <a:r>
              <a:t>For further information regarding drowsy driving prevention or other safety topics, please contact:</a:t>
            </a:r>
          </a:p>
          <a:p/>
          <a:p>
            <a:r>
              <a:t>Barton Insurance Group LLC</a:t>
            </a:r>
          </a:p>
          <a:p>
            <a:r>
              <a:t>www.bartoninsurancegroupllc.com</a:t>
            </a:r>
          </a:p>
          <a:p>
            <a:r>
              <a:t>615.806.1265</a:t>
            </a:r>
          </a:p>
        </p:txBody>
      </p:sp>
    </p:spTree>
    <p:extLst>
      <p:ext uri="{BB962C8B-B14F-4D97-AF65-F5344CB8AC3E}">
        <p14:creationId xmlns:p14="http://schemas.microsoft.com/office/powerpoint/2010/main" val="3357305704"/>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DFBEBF2-C350-4191-8AB8-B41453B3A85A}"/>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7E22BA81-7A89-4503-A126-929BF60DCD59}"/>
              </a:ext>
            </a:extLst>
          </p:cNvPr>
          <p:cNvSpPr>
            <a:spLocks noGrp="1"/>
          </p:cNvSpPr>
          <p:nvPr>
            <p:ph idx="1"/>
          </p:nvPr>
        </p:nvSpPr>
        <p:spPr/>
        <p:txBody>
          <a:bodyPr>
            <a:normAutofit/>
          </a:bodyPr>
          <a:lstStyle/>
          <a:p>
            <a:r>
              <a:rPr lang="en-US" sz="2200"/>
              <a:t>It’s vital to avoid dangerous behaviors behind the wheel, such as driving while drowsy. In this presentation, you will learn:</a:t>
            </a:r>
          </a:p>
          <a:p>
            <a:pPr>
              <a:buFont typeface="Wingdings" panose="05000000000000000000" pitchFamily="2" charset="2"/>
              <a:buChar char="q"/>
            </a:pPr>
            <a:r>
              <a:rPr lang="en-US" sz="2200"/>
              <a:t>What drowsy driving is</a:t>
            </a:r>
          </a:p>
          <a:p>
            <a:pPr>
              <a:buFont typeface="Wingdings" panose="05000000000000000000" pitchFamily="2" charset="2"/>
              <a:buChar char="q"/>
            </a:pPr>
            <a:r>
              <a:rPr lang="en-US" sz="2200"/>
              <a:t>What causes drowsy driving</a:t>
            </a:r>
          </a:p>
          <a:p>
            <a:pPr>
              <a:buFont typeface="Wingdings" panose="05000000000000000000" pitchFamily="2" charset="2"/>
              <a:buChar char="q"/>
            </a:pPr>
            <a:r>
              <a:rPr lang="en-US" sz="2200"/>
              <a:t>Why drowsy driving is dangerous</a:t>
            </a:r>
          </a:p>
          <a:p>
            <a:pPr>
              <a:buFont typeface="Wingdings" panose="05000000000000000000" pitchFamily="2" charset="2"/>
              <a:buChar char="q"/>
            </a:pPr>
            <a:r>
              <a:rPr lang="en-US" sz="2200"/>
              <a:t>How to recognize the signs of drowsy driving</a:t>
            </a:r>
          </a:p>
          <a:p>
            <a:pPr>
              <a:buFont typeface="Wingdings" panose="05000000000000000000" pitchFamily="2" charset="2"/>
              <a:buChar char="q"/>
            </a:pPr>
            <a:r>
              <a:rPr lang="en-US" sz="2200"/>
              <a:t>How to stay alert on the road and prevent drowsy driving</a:t>
            </a:r>
          </a:p>
          <a:p>
            <a:pPr>
              <a:buFont typeface="Wingdings" panose="05000000000000000000" pitchFamily="2" charset="2"/>
              <a:buChar char="q"/>
            </a:pPr>
            <a:endParaRPr lang="en-US" sz="2200"/>
          </a:p>
          <a:p>
            <a:pPr>
              <a:buFont typeface="Wingdings" panose="05000000000000000000" pitchFamily="2" charset="2"/>
              <a:buChar char="q"/>
            </a:pPr>
            <a:endParaRPr lang="en-US" sz="2200"/>
          </a:p>
          <a:p>
            <a:pPr>
              <a:buFont typeface="Wingdings" panose="05000000000000000000" pitchFamily="2" charset="2"/>
              <a:buChar char="q"/>
            </a:pPr>
            <a:endParaRPr lang="en-US" sz="2200"/>
          </a:p>
        </p:txBody>
      </p:sp>
    </p:spTree>
    <p:extLst>
      <p:ext uri="{BB962C8B-B14F-4D97-AF65-F5344CB8AC3E}">
        <p14:creationId xmlns:p14="http://schemas.microsoft.com/office/powerpoint/2010/main" val="799039737"/>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E0CDC4C1-A2BD-4AC8-9270-1218D4B72582}"/>
              </a:ext>
            </a:extLst>
          </p:cNvPr>
          <p:cNvSpPr>
            <a:spLocks noGrp="1"/>
          </p:cNvSpPr>
          <p:nvPr>
            <p:ph type="title"/>
          </p:nvPr>
        </p:nvSpPr>
        <p:spPr/>
        <p:txBody>
          <a:bodyPr/>
          <a:lstStyle/>
          <a:p>
            <a:r>
              <a:rPr lang="en-US"/>
              <a:t>What Is Drowsy Driving?</a:t>
            </a:r>
          </a:p>
        </p:txBody>
      </p:sp>
      <p:sp>
        <p:nvSpPr>
          <p:cNvPr id="5" name="Content Placeholder 4">
            <a:extLst>
              <a:ext uri="{FF2B5EF4-FFF2-40B4-BE49-F238E27FC236}">
                <a16:creationId xmlns:a16="http://schemas.microsoft.com/office/drawing/2014/main" id="{8D24BFA9-15F6-4E42-A808-FDA6BF11CDD0}"/>
              </a:ext>
            </a:extLst>
          </p:cNvPr>
          <p:cNvSpPr>
            <a:spLocks noGrp="1"/>
          </p:cNvSpPr>
          <p:nvPr>
            <p:ph idx="1"/>
          </p:nvPr>
        </p:nvSpPr>
        <p:spPr>
          <a:xfrm>
            <a:off x="677334" y="1701800"/>
            <a:ext cx="8596668" cy="3880773"/>
          </a:xfrm>
        </p:spPr>
        <p:txBody>
          <a:bodyPr>
            <a:noAutofit/>
          </a:bodyPr>
          <a:lstStyle/>
          <a:p>
            <a:r>
              <a:rPr lang="en-US" sz="2200"/>
              <a:t>Drowsy driving refers to the act of operating a motor vehicle while sleepy or fatigued. Such an act can limit your ability to drive safely and increase the risk of being involved in a vehicle accident. </a:t>
            </a:r>
          </a:p>
          <a:p>
            <a:r>
              <a:rPr lang="en-US" sz="2200"/>
              <a:t>Several studies have shown that drowsy driving is similar to driving while under the influence. In particular, a clinical trial found that staying awake for 17-19 hours and then getting behind the wheel is comparable to having a blood alcohol content (BAC) of 0.05% while driving, whereas going even longer periods (i.e., more than 20 hours) without sleep is roughly equivalent to having a BAC of 0.1%—the latter of which surpasses the legal BAC limit of 0.08%.</a:t>
            </a:r>
          </a:p>
          <a:p>
            <a:endParaRPr lang="en-US" sz="2200"/>
          </a:p>
        </p:txBody>
      </p:sp>
    </p:spTree>
    <p:extLst>
      <p:ext uri="{BB962C8B-B14F-4D97-AF65-F5344CB8AC3E}">
        <p14:creationId xmlns:p14="http://schemas.microsoft.com/office/powerpoint/2010/main" val="4238851639"/>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4" name="Title 3">
            <a:extLst>
              <a:ext uri="{FF2B5EF4-FFF2-40B4-BE49-F238E27FC236}">
                <a16:creationId xmlns:a16="http://schemas.microsoft.com/office/drawing/2014/main" id="{E0CDC4C1-A2BD-4AC8-9270-1218D4B72582}"/>
              </a:ext>
            </a:extLst>
          </p:cNvPr>
          <p:cNvSpPr>
            <a:spLocks noGrp="1"/>
          </p:cNvSpPr>
          <p:nvPr>
            <p:ph type="title"/>
          </p:nvPr>
        </p:nvSpPr>
        <p:spPr/>
        <p:txBody>
          <a:bodyPr/>
          <a:lstStyle/>
          <a:p>
            <a:r>
              <a:rPr lang="en-US"/>
              <a:t>What Is Drowsy Driving? (Continued)</a:t>
            </a:r>
          </a:p>
        </p:txBody>
      </p:sp>
      <p:sp>
        <p:nvSpPr>
          <p:cNvPr id="5" name="Content Placeholder 4">
            <a:extLst>
              <a:ext uri="{FF2B5EF4-FFF2-40B4-BE49-F238E27FC236}">
                <a16:creationId xmlns:a16="http://schemas.microsoft.com/office/drawing/2014/main" id="{8D24BFA9-15F6-4E42-A808-FDA6BF11CDD0}"/>
              </a:ext>
            </a:extLst>
          </p:cNvPr>
          <p:cNvSpPr>
            <a:spLocks noGrp="1"/>
          </p:cNvSpPr>
          <p:nvPr>
            <p:ph sz="half" idx="1"/>
          </p:nvPr>
        </p:nvSpPr>
        <p:spPr>
          <a:xfrm>
            <a:off x="677334" y="1445840"/>
            <a:ext cx="6199716" cy="4087811"/>
          </a:xfrm>
        </p:spPr>
        <p:txBody>
          <a:bodyPr>
            <a:noAutofit/>
          </a:bodyPr>
          <a:lstStyle/>
          <a:p>
            <a:r>
              <a:rPr lang="en-US" sz="2200"/>
              <a:t>In some cases, drowsy driving may lead to microsleep, which entails dozing off for a short period of time—generally, four to five seconds.</a:t>
            </a:r>
          </a:p>
          <a:p>
            <a:r>
              <a:rPr lang="en-US" sz="2200"/>
              <a:t>Microsleep often happens so quickly you may not even realize you dozed off. During a microsleep episode, you may still appear awake, but your brain won’t be able to process information. </a:t>
            </a:r>
          </a:p>
          <a:p>
            <a:r>
              <a:rPr lang="en-US" sz="2200"/>
              <a:t>Experiencing microsleep behind the wheel can substantially elevate the likelihood of running your vehicle off the road or being involved in a collision, especially if you are driving at high speeds when it occurs.</a:t>
            </a:r>
          </a:p>
          <a:p>
            <a:endParaRPr lang="en-US" sz="2200"/>
          </a:p>
        </p:txBody>
      </p:sp>
      <p:pic>
        <p:nvPicPr>
          <p:cNvPr id="3" name="Content Placeholder 2">
            <a:extLst>
              <a:ext uri="{FF2B5EF4-FFF2-40B4-BE49-F238E27FC236}">
                <a16:creationId xmlns:a16="http://schemas.microsoft.com/office/drawing/2014/main" id="{B5FB9C9E-826F-480B-87F7-AFBB46817AB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47581" r="9513"/>
          <a:stretch>
            <a:fillRect/>
          </a:stretch>
        </p:blipFill>
        <p:spPr>
          <a:xfrm>
            <a:off x="7680960" y="1445840"/>
            <a:ext cx="2834640" cy="4954960"/>
          </a:xfrm>
          <a:prstGeom prst="rect">
            <a:avLst/>
          </a:prstGeom>
        </p:spPr>
      </p:pic>
    </p:spTree>
    <p:extLst>
      <p:ext uri="{BB962C8B-B14F-4D97-AF65-F5344CB8AC3E}">
        <p14:creationId xmlns:p14="http://schemas.microsoft.com/office/powerpoint/2010/main" val="1970997058"/>
      </p:ext>
    </p:extLst>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C60AA14-D584-4D06-B2A8-0B768F9C0709}"/>
              </a:ext>
            </a:extLst>
          </p:cNvPr>
          <p:cNvSpPr>
            <a:spLocks noGrp="1"/>
          </p:cNvSpPr>
          <p:nvPr>
            <p:ph type="title"/>
          </p:nvPr>
        </p:nvSpPr>
        <p:spPr/>
        <p:txBody>
          <a:bodyPr/>
          <a:lstStyle/>
          <a:p>
            <a:r>
              <a:rPr lang="en-US"/>
              <a:t>Causes of Drowsy Driving</a:t>
            </a:r>
          </a:p>
        </p:txBody>
      </p:sp>
      <p:sp>
        <p:nvSpPr>
          <p:cNvPr id="3" name="Content Placeholder 2">
            <a:extLst>
              <a:ext uri="{FF2B5EF4-FFF2-40B4-BE49-F238E27FC236}">
                <a16:creationId xmlns:a16="http://schemas.microsoft.com/office/drawing/2014/main" id="{154E5BF1-9916-4BE6-8492-61CCE11D8E7E}"/>
              </a:ext>
            </a:extLst>
          </p:cNvPr>
          <p:cNvSpPr>
            <a:spLocks noGrp="1"/>
          </p:cNvSpPr>
          <p:nvPr>
            <p:ph idx="1"/>
          </p:nvPr>
        </p:nvSpPr>
        <p:spPr>
          <a:xfrm>
            <a:off x="677334" y="1374313"/>
            <a:ext cx="9685866" cy="3880773"/>
          </a:xfrm>
        </p:spPr>
        <p:txBody>
          <a:bodyPr>
            <a:noAutofit/>
          </a:bodyPr>
          <a:lstStyle/>
          <a:p>
            <a:r>
              <a:rPr lang="en-US" sz="2200"/>
              <a:t>Drowsing driving can be caused by a range of factors, including the following:</a:t>
            </a:r>
          </a:p>
          <a:p>
            <a:pPr>
              <a:buFont typeface="Wingdings" panose="05000000000000000000" pitchFamily="2" charset="2"/>
              <a:buChar char="q"/>
            </a:pPr>
            <a:r>
              <a:rPr lang="en-US" sz="2200" b="1"/>
              <a:t>Sleep deprivation</a:t>
            </a:r>
            <a:r>
              <a:rPr lang="en-US" sz="2200"/>
              <a:t>—A lack of ample sleep is the leading cause of drowsy driving. According to the Centers for Disease Control and Prevention, more than one-third (35%) of U.S. adults aren’t getting enough sleep each night.</a:t>
            </a:r>
          </a:p>
          <a:p>
            <a:pPr>
              <a:buFont typeface="Wingdings" panose="05000000000000000000" pitchFamily="2" charset="2"/>
              <a:buChar char="q"/>
            </a:pPr>
            <a:r>
              <a:rPr lang="en-US" sz="2200" b="1"/>
              <a:t>Sleep disorders</a:t>
            </a:r>
            <a:r>
              <a:rPr lang="en-US" sz="2200"/>
              <a:t>—Various sleep disorders (e.g., insomnia, narcolepsy and sleep apnea) can lead to restricted, interrupted or less restorative sleep patterns. If these disorders go undiagnosed or untreated, they could contribute to drowsy driving.</a:t>
            </a:r>
          </a:p>
          <a:p>
            <a:pPr>
              <a:buFont typeface="Wingdings" panose="05000000000000000000" pitchFamily="2" charset="2"/>
              <a:buChar char="q"/>
            </a:pPr>
            <a:r>
              <a:rPr lang="en-US" sz="2200" b="1"/>
              <a:t>Substances</a:t>
            </a:r>
            <a:r>
              <a:rPr lang="en-US" sz="2200"/>
              <a:t>—In addition to impacting decision-making capabilities and reaction time behind the wheel, drinking alcohol can also lead to drowsy driving. Further, taking certain prescription drugs, medications or dietary supplements could cause sleepiness on the road.</a:t>
            </a:r>
          </a:p>
          <a:p>
            <a:pPr>
              <a:buFont typeface="Wingdings" panose="05000000000000000000" pitchFamily="2" charset="2"/>
              <a:buChar char="q"/>
            </a:pPr>
            <a:endParaRPr lang="en-US" sz="2200"/>
          </a:p>
        </p:txBody>
      </p:sp>
    </p:spTree>
    <p:extLst>
      <p:ext uri="{BB962C8B-B14F-4D97-AF65-F5344CB8AC3E}">
        <p14:creationId xmlns:p14="http://schemas.microsoft.com/office/powerpoint/2010/main" val="710973767"/>
      </p:ext>
    </p:extLst>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CC60AA14-D584-4D06-B2A8-0B768F9C0709}"/>
              </a:ext>
            </a:extLst>
          </p:cNvPr>
          <p:cNvSpPr>
            <a:spLocks noGrp="1"/>
          </p:cNvSpPr>
          <p:nvPr>
            <p:ph type="title"/>
          </p:nvPr>
        </p:nvSpPr>
        <p:spPr/>
        <p:txBody>
          <a:bodyPr/>
          <a:lstStyle/>
          <a:p>
            <a:r>
              <a:rPr lang="en-US"/>
              <a:t>Causes of Drowsy Driving (Continued)</a:t>
            </a:r>
          </a:p>
        </p:txBody>
      </p:sp>
      <p:sp>
        <p:nvSpPr>
          <p:cNvPr id="3" name="Content Placeholder 2">
            <a:extLst>
              <a:ext uri="{FF2B5EF4-FFF2-40B4-BE49-F238E27FC236}">
                <a16:creationId xmlns:a16="http://schemas.microsoft.com/office/drawing/2014/main" id="{154E5BF1-9916-4BE6-8492-61CCE11D8E7E}"/>
              </a:ext>
            </a:extLst>
          </p:cNvPr>
          <p:cNvSpPr>
            <a:spLocks noGrp="1"/>
          </p:cNvSpPr>
          <p:nvPr>
            <p:ph sz="half" idx="1"/>
          </p:nvPr>
        </p:nvSpPr>
        <p:spPr>
          <a:xfrm>
            <a:off x="677334" y="1810623"/>
            <a:ext cx="5247216" cy="3880772"/>
          </a:xfrm>
        </p:spPr>
        <p:txBody>
          <a:bodyPr>
            <a:noAutofit/>
          </a:bodyPr>
          <a:lstStyle/>
          <a:p>
            <a:r>
              <a:rPr lang="en-US" sz="2200"/>
              <a:t>Apart from the primary causes of drowsy driving, it’s important to note that accidents stemming from such impaired driving are more common at certain times of the day—namely, between midnight and 6 a.m. and during the midafternoon.</a:t>
            </a:r>
          </a:p>
          <a:p>
            <a:r>
              <a:rPr lang="en-US" sz="2200"/>
              <a:t>Additionally, drowsy driving is increasingly prevalent among those who have less experience on the road and work long hours, irregular shifts or evening shifts.</a:t>
            </a:r>
          </a:p>
          <a:p>
            <a:pPr>
              <a:buFont typeface="Wingdings" panose="05000000000000000000" pitchFamily="2" charset="2"/>
              <a:buChar char="q"/>
            </a:pPr>
            <a:endParaRPr lang="en-US" sz="2200"/>
          </a:p>
          <a:p>
            <a:pPr>
              <a:buFont typeface="Wingdings" panose="05000000000000000000" pitchFamily="2" charset="2"/>
              <a:buChar char="q"/>
            </a:pPr>
            <a:endParaRPr lang="en-US" sz="2200"/>
          </a:p>
        </p:txBody>
      </p:sp>
      <p:pic>
        <p:nvPicPr>
          <p:cNvPr id="9" name="Content Placeholder 5">
            <a:extLst>
              <a:ext uri="{FF2B5EF4-FFF2-40B4-BE49-F238E27FC236}">
                <a16:creationId xmlns:a16="http://schemas.microsoft.com/office/drawing/2014/main" id="{7C59C1AC-3183-4BC2-B2D5-43C72CFF6C8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555" r="51750"/>
          <a:stretch>
            <a:fillRect/>
          </a:stretch>
        </p:blipFill>
        <p:spPr>
          <a:xfrm>
            <a:off x="7353300" y="1639771"/>
            <a:ext cx="3217292" cy="4608629"/>
          </a:xfrm>
          <a:prstGeom prst="rect">
            <a:avLst/>
          </a:prstGeom>
        </p:spPr>
      </p:pic>
    </p:spTree>
    <p:extLst>
      <p:ext uri="{BB962C8B-B14F-4D97-AF65-F5344CB8AC3E}">
        <p14:creationId xmlns:p14="http://schemas.microsoft.com/office/powerpoint/2010/main" val="1889093051"/>
      </p:ext>
    </p:extLst>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D6F8B0-D96E-464A-B69F-4043A35912F1}"/>
              </a:ext>
            </a:extLst>
          </p:cNvPr>
          <p:cNvSpPr>
            <a:spLocks noGrp="1"/>
          </p:cNvSpPr>
          <p:nvPr>
            <p:ph type="title"/>
          </p:nvPr>
        </p:nvSpPr>
        <p:spPr/>
        <p:txBody>
          <a:bodyPr/>
          <a:lstStyle/>
          <a:p>
            <a:r>
              <a:rPr lang="en-US"/>
              <a:t>The Dangers of Drowsy Driving</a:t>
            </a:r>
          </a:p>
        </p:txBody>
      </p:sp>
      <p:sp>
        <p:nvSpPr>
          <p:cNvPr id="3" name="Content Placeholder 2">
            <a:extLst>
              <a:ext uri="{FF2B5EF4-FFF2-40B4-BE49-F238E27FC236}">
                <a16:creationId xmlns:a16="http://schemas.microsoft.com/office/drawing/2014/main" id="{B67465CE-794F-42AF-8261-2081345D7E59}"/>
              </a:ext>
            </a:extLst>
          </p:cNvPr>
          <p:cNvSpPr>
            <a:spLocks noGrp="1"/>
          </p:cNvSpPr>
          <p:nvPr>
            <p:ph idx="1"/>
          </p:nvPr>
        </p:nvSpPr>
        <p:spPr/>
        <p:txBody>
          <a:bodyPr>
            <a:normAutofit/>
          </a:bodyPr>
          <a:lstStyle/>
          <a:p>
            <a:r>
              <a:rPr lang="en-US" sz="2200"/>
              <a:t>Driving while drowsy can make paying attention to the road increasingly difficult and negatively impact your ability to make smart decisions. Drowsy driving can also significantly reduce your reaction time behind the wheel, particularly if you need to brake or steer suddenly.</a:t>
            </a:r>
          </a:p>
          <a:p>
            <a:r>
              <a:rPr lang="en-US" sz="2200"/>
              <a:t>According to the National Highway Traffic Safety Administration (NHTSA), nearly 100,000 police-reported crashes occur due to drowsy driving each year—resulting in approximately 50,000 injuries and 800 fatalities. </a:t>
            </a:r>
          </a:p>
        </p:txBody>
      </p:sp>
    </p:spTree>
    <p:extLst>
      <p:ext uri="{BB962C8B-B14F-4D97-AF65-F5344CB8AC3E}">
        <p14:creationId xmlns:p14="http://schemas.microsoft.com/office/powerpoint/2010/main" val="566191754"/>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92D6F8B0-D96E-464A-B69F-4043A35912F1}"/>
              </a:ext>
            </a:extLst>
          </p:cNvPr>
          <p:cNvSpPr>
            <a:spLocks noGrp="1"/>
          </p:cNvSpPr>
          <p:nvPr>
            <p:ph type="title"/>
          </p:nvPr>
        </p:nvSpPr>
        <p:spPr/>
        <p:txBody>
          <a:bodyPr/>
          <a:lstStyle/>
          <a:p>
            <a:r>
              <a:rPr lang="en-US"/>
              <a:t>The Dangers of Drowsy Driving (Continued)</a:t>
            </a:r>
          </a:p>
        </p:txBody>
      </p:sp>
      <p:sp>
        <p:nvSpPr>
          <p:cNvPr id="3" name="Content Placeholder 2">
            <a:extLst>
              <a:ext uri="{FF2B5EF4-FFF2-40B4-BE49-F238E27FC236}">
                <a16:creationId xmlns:a16="http://schemas.microsoft.com/office/drawing/2014/main" id="{B67465CE-794F-42AF-8261-2081345D7E59}"/>
              </a:ext>
            </a:extLst>
          </p:cNvPr>
          <p:cNvSpPr>
            <a:spLocks noGrp="1"/>
          </p:cNvSpPr>
          <p:nvPr>
            <p:ph sz="half" idx="1"/>
          </p:nvPr>
        </p:nvSpPr>
        <p:spPr>
          <a:xfrm>
            <a:off x="677334" y="2160589"/>
            <a:ext cx="6142566" cy="3880772"/>
          </a:xfrm>
        </p:spPr>
        <p:txBody>
          <a:bodyPr>
            <a:noAutofit/>
          </a:bodyPr>
          <a:lstStyle/>
          <a:p>
            <a:r>
              <a:rPr lang="en-US" sz="2200"/>
              <a:t>Despite the NHTSA’s police-reported findings, some studies suggest that the total number of accidents stemming from drowsy driving is even higher. According to the AAA Foundation for Traffic Safety, 328,000 crashes caused by drowsy driving happen annually, contributing to 109,000 injuries and 6,400 fatalities. </a:t>
            </a:r>
          </a:p>
          <a:p>
            <a:r>
              <a:rPr lang="en-US" sz="2200"/>
              <a:t>Overall, the National Center for Biotechnology Information estimates that more than one-fifth (21%) of fatal crashes result from drowsy driving.</a:t>
            </a:r>
          </a:p>
        </p:txBody>
      </p:sp>
      <p:pic>
        <p:nvPicPr>
          <p:cNvPr id="6" name="Content Placeholder 5">
            <a:extLst>
              <a:ext uri="{FF2B5EF4-FFF2-40B4-BE49-F238E27FC236}">
                <a16:creationId xmlns:a16="http://schemas.microsoft.com/office/drawing/2014/main" id="{5C42B1F1-8D0A-49A2-A187-850BFB98E60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8752" r="28549"/>
          <a:stretch>
            <a:fillRect/>
          </a:stretch>
        </p:blipFill>
        <p:spPr>
          <a:xfrm>
            <a:off x="7772400" y="1748589"/>
            <a:ext cx="3017520" cy="4716379"/>
          </a:xfrm>
          <a:prstGeom prst="rect">
            <a:avLst/>
          </a:prstGeom>
        </p:spPr>
      </p:pic>
    </p:spTree>
    <p:extLst>
      <p:ext uri="{BB962C8B-B14F-4D97-AF65-F5344CB8AC3E}">
        <p14:creationId xmlns:p14="http://schemas.microsoft.com/office/powerpoint/2010/main" val="3183414327"/>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a:extLst>
              <a:ext uri="{FF2B5EF4-FFF2-40B4-BE49-F238E27FC236}">
                <a16:creationId xmlns:a16="http://schemas.microsoft.com/office/drawing/2014/main" id="{A2AFEAAF-6534-4E9C-9908-A8FA0C047403}"/>
              </a:ext>
            </a:extLst>
          </p:cNvPr>
          <p:cNvSpPr>
            <a:spLocks noGrp="1"/>
          </p:cNvSpPr>
          <p:nvPr>
            <p:ph type="title"/>
          </p:nvPr>
        </p:nvSpPr>
        <p:spPr/>
        <p:txBody>
          <a:bodyPr/>
          <a:lstStyle/>
          <a:p>
            <a:r>
              <a:rPr lang="en-US"/>
              <a:t>Signs of Drowsy Driving</a:t>
            </a:r>
          </a:p>
        </p:txBody>
      </p:sp>
      <p:sp>
        <p:nvSpPr>
          <p:cNvPr id="3" name="Content Placeholder 2">
            <a:extLst>
              <a:ext uri="{FF2B5EF4-FFF2-40B4-BE49-F238E27FC236}">
                <a16:creationId xmlns:a16="http://schemas.microsoft.com/office/drawing/2014/main" id="{B9D682E2-3573-41E9-9EE7-B8BE8AE11641}"/>
              </a:ext>
            </a:extLst>
          </p:cNvPr>
          <p:cNvSpPr>
            <a:spLocks noGrp="1"/>
          </p:cNvSpPr>
          <p:nvPr>
            <p:ph sz="half" idx="1"/>
          </p:nvPr>
        </p:nvSpPr>
        <p:spPr>
          <a:xfrm>
            <a:off x="677334" y="1618142"/>
            <a:ext cx="6771216" cy="3880772"/>
          </a:xfrm>
        </p:spPr>
        <p:txBody>
          <a:bodyPr>
            <a:noAutofit/>
          </a:bodyPr>
          <a:lstStyle/>
          <a:p>
            <a:r>
              <a:rPr lang="en-US" sz="2200"/>
              <a:t>When behind the wheel, be sure to monitor yourself for the following signs of drowsy driving:</a:t>
            </a:r>
          </a:p>
          <a:p>
            <a:pPr>
              <a:buFont typeface="Wingdings" panose="05000000000000000000" pitchFamily="2" charset="2"/>
              <a:buChar char="q"/>
            </a:pPr>
            <a:r>
              <a:rPr lang="en-US" sz="2200"/>
              <a:t>Yawning or blinking frequently</a:t>
            </a:r>
          </a:p>
          <a:p>
            <a:pPr>
              <a:buFont typeface="Wingdings" panose="05000000000000000000" pitchFamily="2" charset="2"/>
              <a:buChar char="q"/>
            </a:pPr>
            <a:r>
              <a:rPr lang="en-US" sz="2200"/>
              <a:t>Struggling to keep your eyes open or hold your head up</a:t>
            </a:r>
          </a:p>
          <a:p>
            <a:pPr>
              <a:buFont typeface="Wingdings" panose="05000000000000000000" pitchFamily="2" charset="2"/>
              <a:buChar char="q"/>
            </a:pPr>
            <a:r>
              <a:rPr lang="en-US" sz="2200"/>
              <a:t>Nodding off or not remembering the last few miles of driving</a:t>
            </a:r>
          </a:p>
          <a:p>
            <a:pPr>
              <a:buFont typeface="Wingdings" panose="05000000000000000000" pitchFamily="2" charset="2"/>
              <a:buChar char="q"/>
            </a:pPr>
            <a:r>
              <a:rPr lang="en-US" sz="2200"/>
              <a:t>Missing road signs, exits or turns</a:t>
            </a:r>
          </a:p>
          <a:p>
            <a:pPr>
              <a:buFont typeface="Wingdings" panose="05000000000000000000" pitchFamily="2" charset="2"/>
              <a:buChar char="q"/>
            </a:pPr>
            <a:r>
              <a:rPr lang="en-US" sz="2200"/>
              <a:t>Drifting away from your lane or driving over “rumble strips” on the road</a:t>
            </a:r>
          </a:p>
          <a:p>
            <a:pPr>
              <a:buFont typeface="Wingdings" panose="05000000000000000000" pitchFamily="2" charset="2"/>
              <a:buChar char="q"/>
            </a:pPr>
            <a:r>
              <a:rPr lang="en-US" sz="2200"/>
              <a:t>Following other vehicles too closely or having a hard time maintaining your speed</a:t>
            </a:r>
          </a:p>
          <a:p>
            <a:pPr>
              <a:buFont typeface="Wingdings" panose="05000000000000000000" pitchFamily="2" charset="2"/>
              <a:buChar char="q"/>
            </a:pPr>
            <a:endParaRPr lang="en-US" sz="2200"/>
          </a:p>
        </p:txBody>
      </p:sp>
      <p:pic>
        <p:nvPicPr>
          <p:cNvPr id="5" name="Content Placeholder 4">
            <a:extLst>
              <a:ext uri="{FF2B5EF4-FFF2-40B4-BE49-F238E27FC236}">
                <a16:creationId xmlns:a16="http://schemas.microsoft.com/office/drawing/2014/main" id="{C6914F5C-6DD4-4077-BE99-E7D212188F2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1632" r="34635"/>
          <a:stretch>
            <a:fillRect/>
          </a:stretch>
        </p:blipFill>
        <p:spPr>
          <a:xfrm>
            <a:off x="8001000" y="1088068"/>
            <a:ext cx="3108960" cy="5331781"/>
          </a:xfrm>
          <a:prstGeom prst="rect">
            <a:avLst/>
          </a:prstGeom>
        </p:spPr>
      </p:pic>
    </p:spTree>
    <p:extLst>
      <p:ext uri="{BB962C8B-B14F-4D97-AF65-F5344CB8AC3E}">
        <p14:creationId xmlns:p14="http://schemas.microsoft.com/office/powerpoint/2010/main" val="4058808250"/>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7763.0"/>
  <p:tag name="AS_RELEASE_DATE" val="2018.05.15"/>
  <p:tag name="AS_TITLE" val="Aspose.Slides for .NET 4.0 Client Profile"/>
  <p:tag name="AS_VERSION" val="18.5"/>
</p:tagLst>
</file>

<file path=ppt/theme/theme1.xml><?xml version="1.0" encoding="utf-8"?>
<a:theme xmlns:r="http://schemas.openxmlformats.org/officeDocument/2006/relationships"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Arial"/>
        <a:cs typeface="Arial"/>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Arial"/>
        <a:cs typeface="Arial"/>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vt="http://schemas.openxmlformats.org/officeDocument/2006/docPropsVTypes" xmlns="http://schemas.openxmlformats.org/officeDocument/2006/extended-properties">
  <Template>Facet</Template>
  <Company/>
  <PresentationFormat>Widescreen</PresentationFormat>
  <Paragraphs>58</Paragraphs>
  <Slides>13</Slides>
  <Notes>0</Notes>
  <TotalTime>827</TotalTime>
  <HiddenSlides>0</HiddenSlides>
  <MMClips>0</MMClips>
  <ScaleCrop>0</ScaleCrop>
  <HeadingPairs>
    <vt:vector baseType="variant" size="4">
      <vt:variant>
        <vt:lpstr>Theme</vt:lpstr>
      </vt:variant>
      <vt:variant>
        <vt:i4>1</vt:i4>
      </vt:variant>
      <vt:variant>
        <vt:lpstr>Slide Titles</vt:lpstr>
      </vt:variant>
      <vt:variant>
        <vt:i4>13</vt:i4>
      </vt:variant>
    </vt:vector>
  </HeadingPairs>
  <TitlesOfParts>
    <vt:vector baseType="lpstr" size="14">
      <vt:lpstr>Facet</vt:lpstr>
      <vt:lpstr>Drowsy Driving</vt:lpstr>
      <vt:lpstr>Learning Objectives</vt:lpstr>
      <vt:lpstr>What Is Drowsy Driving?</vt:lpstr>
      <vt:lpstr>What Is Drowsy Driving? (Continued)</vt:lpstr>
      <vt:lpstr>Causes of Drowsy Driving</vt:lpstr>
      <vt:lpstr>Causes of Drowsy Driving (Continued)</vt:lpstr>
      <vt:lpstr>The Dangers of Drowsy Driving</vt:lpstr>
      <vt:lpstr>The Dangers of Drowsy Driving (Continued)</vt:lpstr>
      <vt:lpstr>Signs of Drowsy Driving</vt:lpstr>
      <vt:lpstr>Drowsy Driving Prevention</vt:lpstr>
      <vt:lpstr>Drowsy Driving Prevention (Continued)</vt:lpstr>
      <vt:lpstr>Summary</vt:lpstr>
      <vt:lpstr>For More Information</vt:lpstr>
    </vt:vector>
  </TitlesOfParts>
  <LinksUpToDate>0</LinksUpToDate>
  <SharedDoc>0</SharedDoc>
  <HyperlinksChanged>0</HyperlinksChanged>
  <Application>Aspose.Slides for .NET</Application>
  <AppVersion>18.0500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Preventing Drowsy Driving</dc:title>
  <dc:creator>Barth, Nicole</dc:creator>
  <cp:lastModifiedBy>Barth, Nicole</cp:lastModifiedBy>
  <cp:revision>83</cp:revision>
  <dcterms:created xsi:type="dcterms:W3CDTF">2022-05-31T15:22:23Z</dcterms:created>
  <dcterms:modified xsi:type="dcterms:W3CDTF">2024-02-19T15:40:54Z</dcterms:modified>
</cp:coreProperties>
</file>